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07" r:id="rId2"/>
    <p:sldId id="326" r:id="rId3"/>
    <p:sldId id="334" r:id="rId4"/>
    <p:sldId id="346" r:id="rId5"/>
    <p:sldId id="349" r:id="rId6"/>
    <p:sldId id="351" r:id="rId7"/>
    <p:sldId id="353" r:id="rId8"/>
    <p:sldId id="354" r:id="rId9"/>
    <p:sldId id="344" r:id="rId10"/>
    <p:sldId id="284" r:id="rId11"/>
    <p:sldId id="347" r:id="rId12"/>
    <p:sldId id="343" r:id="rId13"/>
    <p:sldId id="340" r:id="rId14"/>
    <p:sldId id="350" r:id="rId15"/>
    <p:sldId id="335" r:id="rId16"/>
    <p:sldId id="336" r:id="rId17"/>
    <p:sldId id="337" r:id="rId18"/>
    <p:sldId id="338" r:id="rId19"/>
    <p:sldId id="332" r:id="rId20"/>
    <p:sldId id="356" r:id="rId21"/>
    <p:sldId id="328" r:id="rId22"/>
    <p:sldId id="355" r:id="rId23"/>
  </p:sldIdLst>
  <p:sldSz cx="9144000" cy="6858000" type="screen4x3"/>
  <p:notesSz cx="6669088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00"/>
    <a:srgbClr val="F47EDB"/>
    <a:srgbClr val="FF9900"/>
    <a:srgbClr val="00FF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91" autoAdjust="0"/>
  </p:normalViewPr>
  <p:slideViewPr>
    <p:cSldViewPr>
      <p:cViewPr varScale="1">
        <p:scale>
          <a:sx n="100" d="100"/>
          <a:sy n="100" d="100"/>
        </p:scale>
        <p:origin x="2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4AE90AD-67F7-4AB9-964A-BB3937B5FC6A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342C3C3-1AAC-4A8D-886D-5EA7C10F7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8AE6A9F-800E-40C8-9104-DA0F0F50D70F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96A501-0482-4EFE-B636-DC446C5050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4AD2813-A9BD-47C0-9A89-3A0F8068F8E3}" type="slidenum">
              <a:rPr lang="ru-RU" altLang="ru-RU"/>
              <a:pPr eaLnBrk="1" hangingPunct="1"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197CB7E-9F29-4185-A87E-4833BC83743E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052282-04F1-46D0-8D5B-ADF5AC8F6A3A}" type="slidenum">
              <a:rPr lang="ru-RU" altLang="ru-RU"/>
              <a:pPr eaLnBrk="1" hangingPunct="1"/>
              <a:t>14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AD2C24F-E400-4555-9F78-FF0B6FBE8192}" type="slidenum">
              <a:rPr lang="ru-RU" altLang="ru-RU"/>
              <a:pPr eaLnBrk="1" hangingPunct="1"/>
              <a:t>15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C6AC582-9568-461F-B144-CBF9AD3C53C6}" type="slidenum">
              <a:rPr lang="ru-RU" altLang="ru-RU"/>
              <a:pPr eaLnBrk="1" hangingPunct="1"/>
              <a:t>16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EAB2C6-6BD8-4BC7-9260-BF13DFC1B067}" type="slidenum">
              <a:rPr lang="ru-RU" altLang="ru-RU"/>
              <a:pPr eaLnBrk="1" hangingPunct="1"/>
              <a:t>17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3F9E403-45CF-4F1E-B61D-264F2EABE011}" type="slidenum">
              <a:rPr lang="ru-RU" altLang="ru-RU"/>
              <a:pPr eaLnBrk="1" hangingPunct="1"/>
              <a:t>18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887E446-380E-4F70-8244-7313DF523D60}" type="slidenum">
              <a:rPr lang="ru-RU" altLang="ru-RU"/>
              <a:pPr eaLnBrk="1" hangingPunct="1"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816AD11-F100-4BBF-92D5-BE46472657E3}" type="slidenum">
              <a:rPr lang="ru-RU" altLang="ru-RU"/>
              <a:pPr eaLnBrk="1" hangingPunct="1"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DF4E50-2ED5-4558-ACBA-7254C78240C3}" type="slidenum">
              <a:rPr lang="ru-RU" altLang="ru-RU"/>
              <a:pPr eaLnBrk="1" hangingPunct="1"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B1895B4-D973-4547-A8FC-44EF79EABBEA}" type="slidenum">
              <a:rPr lang="ru-RU" altLang="ru-RU"/>
              <a:pPr eaLnBrk="1" hangingPunct="1"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124C25-95BE-4D1B-98C8-E713087FACCD}" type="slidenum">
              <a:rPr lang="ru-RU" altLang="ru-RU"/>
              <a:pPr eaLnBrk="1" hangingPunct="1"/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FB01CBF-BA16-4B64-99AB-29C14EF5A767}" type="slidenum">
              <a:rPr lang="ru-RU" altLang="ru-RU"/>
              <a:pPr eaLnBrk="1" hangingPunct="1"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2D08F17-F721-4ECC-B4FC-412CD42B6AE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E56F535-E43B-4DC1-A591-2658FC431605}" type="slidenum">
              <a:rPr lang="ru-RU" altLang="ru-RU"/>
              <a:pPr eaLnBrk="1" hangingPunct="1"/>
              <a:t>12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E50DB-F6F8-41E9-8BFA-B20E0125ED38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D80E30-BAA2-444F-85AA-C239FFE862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562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B2437-D8EF-476E-A79C-67EAEDE262B7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5EADF-36EE-4927-8C02-6D3269935A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487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C796-92B2-4B84-8D91-4901CAF63CA2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B74AE9-9FD3-49A5-88CD-2A7C973627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5270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D1CD8-9789-47A6-93AC-753F8979EC06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599FE-D8CA-4DA7-95AE-1D4BDEA9C9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0305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0538D-93A1-4098-A9CC-875E8ED935BE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E0151B-4C5E-451C-8E99-BB4118AE66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320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FCD5E-F55A-47A1-B7F4-21D319683AA3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6B5D7-75C6-4BA6-81DE-6D3F815528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135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2F804-0927-491A-9CEF-7825E752F3B1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AE528-C221-46E5-88CB-2AF4269E61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047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BAF2A-297B-40D9-A240-C1EBEFBC1C30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A59336-0EA7-4E39-8B47-35E03C2C8B5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447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B6398-B205-4520-9453-197642CBFBB5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D7E53-3C75-476B-8E37-86B2BAF789C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8312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2B44B-360F-4D6D-9C67-8CC60CA82AEB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4C1D6-ECB0-40CB-8943-57FA267F7B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3467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7D1AD-47B9-4A96-B449-B73428F711A0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A2ED3-052E-4C95-9D23-1FE3AD90657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0068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9F52F2-66DE-46EA-941E-A106719996F0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51B6800-63F7-4F04-B70C-D031751CA5B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.pn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2.pn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&#1092;&#1086;&#1082;&#1082;&#1080;&#1088;&#1086;&#1074;&#1089;&#1082;&#1080;&#1081;.&#1077;&#1082;&#1072;&#1090;&#1077;&#1088;&#1080;&#1085;&#1073;&#1091;&#1088;&#1075;.&#1088;&#1092;/" TargetMode="External"/><Relationship Id="rId4" Type="http://schemas.openxmlformats.org/officeDocument/2006/relationships/hyperlink" Target="mailto:gto_fok@mail.ru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hyperlink" Target="http://www.gto.ru/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to.ru/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Z:\!!!asuasu\F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38100"/>
            <a:ext cx="9145588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4" descr="Z:\!!!asuasu\123123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5434013"/>
            <a:ext cx="874395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3077" name="TextBox 10"/>
          <p:cNvSpPr txBox="1">
            <a:spLocks noChangeArrowheads="1"/>
          </p:cNvSpPr>
          <p:nvPr/>
        </p:nvSpPr>
        <p:spPr bwMode="auto">
          <a:xfrm>
            <a:off x="395288" y="1549400"/>
            <a:ext cx="8174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468313" y="677863"/>
            <a:ext cx="4319587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11"/>
          <p:cNvGrpSpPr/>
          <p:nvPr/>
        </p:nvGrpSpPr>
        <p:grpSpPr>
          <a:xfrm>
            <a:off x="-81414" y="1156368"/>
            <a:ext cx="4748659" cy="3970318"/>
            <a:chOff x="295826" y="1259148"/>
            <a:chExt cx="2834598" cy="1078292"/>
          </a:xfrm>
          <a:scene3d>
            <a:camera prst="orthographicFront"/>
            <a:lightRig rig="flat" dir="t"/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02054" y="1259148"/>
              <a:ext cx="2628370" cy="1066596"/>
            </a:xfrm>
            <a:prstGeom prst="roundRect">
              <a:avLst>
                <a:gd name="adj" fmla="val 10000"/>
              </a:avLst>
            </a:prstGeom>
            <a:blipFill rotWithShape="0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295826" y="1456591"/>
              <a:ext cx="2084333" cy="8808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30480" tIns="22860" rIns="30480" bIns="2286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200" dirty="0"/>
            </a:p>
          </p:txBody>
        </p:sp>
      </p:grpSp>
      <p:sp>
        <p:nvSpPr>
          <p:cNvPr id="3080" name="Rectangle 3"/>
          <p:cNvSpPr txBox="1">
            <a:spLocks noChangeArrowheads="1"/>
          </p:cNvSpPr>
          <p:nvPr/>
        </p:nvSpPr>
        <p:spPr bwMode="auto">
          <a:xfrm>
            <a:off x="4743450" y="1381125"/>
            <a:ext cx="44719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ru-RU" altLang="ru-RU" sz="2200">
                <a:solidFill>
                  <a:srgbClr val="002060"/>
                </a:solidFill>
              </a:rPr>
              <a:t>Физкультурно-оздоровительный комплекс «Кировский»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2200">
                <a:solidFill>
                  <a:srgbClr val="002060"/>
                </a:solidFill>
              </a:rPr>
              <a:t>Директор: Климанов И.В</a:t>
            </a:r>
            <a:br>
              <a:rPr lang="ru-RU" altLang="ru-RU" sz="2200">
                <a:solidFill>
                  <a:srgbClr val="002060"/>
                </a:solidFill>
              </a:rPr>
            </a:br>
            <a:r>
              <a:rPr lang="ru-RU" altLang="ru-RU" sz="2200">
                <a:solidFill>
                  <a:srgbClr val="002060"/>
                </a:solidFill>
              </a:rPr>
              <a:t>Старший администратор: Шалабанов С.Б</a:t>
            </a:r>
          </a:p>
          <a:p>
            <a:pPr eaLnBrk="1" hangingPunct="1"/>
            <a:r>
              <a:rPr lang="ru-RU" altLang="ru-RU" sz="2200">
                <a:solidFill>
                  <a:srgbClr val="002060"/>
                </a:solidFill>
              </a:rPr>
              <a:t>Администраторы: </a:t>
            </a:r>
          </a:p>
          <a:p>
            <a:pPr eaLnBrk="1" hangingPunct="1"/>
            <a:r>
              <a:rPr lang="ru-RU" altLang="ru-RU" sz="2000">
                <a:solidFill>
                  <a:srgbClr val="002060"/>
                </a:solidFill>
              </a:rPr>
              <a:t>Новиков А.С., Привалов А.С.</a:t>
            </a:r>
          </a:p>
          <a:p>
            <a:pPr eaLnBrk="1" hangingPunct="1"/>
            <a:endParaRPr lang="ru-RU" altLang="ru-RU" sz="2000">
              <a:solidFill>
                <a:srgbClr val="002060"/>
              </a:solidFill>
            </a:endParaRPr>
          </a:p>
        </p:txBody>
      </p:sp>
      <p:pic>
        <p:nvPicPr>
          <p:cNvPr id="3081" name="Picture 3" descr="C:\Users\uem\Desktop\lentava_55342_1_4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3163" y="4198938"/>
            <a:ext cx="1577975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4" descr="F:\ФОК Кировский\ГТО\ekaterinburg_co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5163" y="4268788"/>
            <a:ext cx="1554162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75" y="160338"/>
            <a:ext cx="4933950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Центр тестирования ГТО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pic>
        <p:nvPicPr>
          <p:cNvPr id="3084" name="Рисунок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7125" y="41275"/>
            <a:ext cx="1189038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Рисунок 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7775" y="58738"/>
            <a:ext cx="1268413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Рисунок 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5413" y="79375"/>
            <a:ext cx="1219200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Прямоугольник 4"/>
          <p:cNvSpPr>
            <a:spLocks noChangeArrowheads="1"/>
          </p:cNvSpPr>
          <p:nvPr/>
        </p:nvSpPr>
        <p:spPr bwMode="auto">
          <a:xfrm>
            <a:off x="363538" y="765175"/>
            <a:ext cx="8169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ФОК «Кировский» (Высоцкого, 26)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59113">
            <a:off x="4510088" y="1169988"/>
            <a:ext cx="4411662" cy="2940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1857">
            <a:off x="328613" y="1536700"/>
            <a:ext cx="4540250" cy="3027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271" name="Picture 4" descr="Z:\!!!asuasu\123123.tif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150" y="3217863"/>
            <a:ext cx="4411663" cy="2941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Прямоугольник 4"/>
          <p:cNvSpPr>
            <a:spLocks noChangeArrowheads="1"/>
          </p:cNvSpPr>
          <p:nvPr/>
        </p:nvSpPr>
        <p:spPr bwMode="auto">
          <a:xfrm>
            <a:off x="307975" y="1281113"/>
            <a:ext cx="410527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2060"/>
                </a:solidFill>
              </a:rPr>
              <a:t>Подтягивания</a:t>
            </a:r>
          </a:p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2060"/>
                </a:solidFill>
              </a:rPr>
              <a:t>Рывок гири</a:t>
            </a:r>
          </a:p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2060"/>
                </a:solidFill>
              </a:rPr>
              <a:t>Сгибание и разгибание рук в упоре лежа на полу.</a:t>
            </a:r>
          </a:p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2060"/>
                </a:solidFill>
              </a:rPr>
              <a:t>Наклон вперед из положения стоя с прямыми ногами на гимнастической скамье</a:t>
            </a:r>
          </a:p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2060"/>
                </a:solidFill>
              </a:rPr>
              <a:t>Прыжок в длину с места толчком двумя ногами </a:t>
            </a:r>
          </a:p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2060"/>
                </a:solidFill>
              </a:rPr>
              <a:t>Стрельба</a:t>
            </a:r>
          </a:p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ru-RU" altLang="ru-RU" sz="2000">
                <a:solidFill>
                  <a:srgbClr val="002060"/>
                </a:solidFill>
              </a:rPr>
              <a:t>Поднимание туловища из положения лежа на спине</a:t>
            </a:r>
          </a:p>
        </p:txBody>
      </p:sp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3" name="Picture 4" descr="Z:\!!!asuasu\123123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Виды испытаний</a:t>
            </a:r>
            <a:r>
              <a:rPr lang="ru-RU" sz="2400" b="1" dirty="0">
                <a:solidFill>
                  <a:srgbClr val="002060"/>
                </a:solidFill>
                <a:latin typeface="Arial" charset="0"/>
                <a:cs typeface="+mn-cs"/>
              </a:rPr>
              <a:t>	</a:t>
            </a:r>
            <a:endParaRPr lang="ru-RU" sz="2400" dirty="0">
              <a:solidFill>
                <a:srgbClr val="002060"/>
              </a:solidFill>
              <a:latin typeface="Arial" charset="0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7425" y="984250"/>
            <a:ext cx="3911600" cy="3862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88938" y="876300"/>
            <a:ext cx="29591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ЦТ ФОК Кировский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8938" y="765175"/>
            <a:ext cx="1668462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Схема.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450" y="1270000"/>
            <a:ext cx="6765925" cy="4303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318" name="Picture 4" descr="Z:\!!!asuasu\123123.tif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Площадка тестирования в ФОК «Кировский».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341313" y="677863"/>
            <a:ext cx="16684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>
                <a:solidFill>
                  <a:srgbClr val="002060"/>
                </a:solidFill>
              </a:rPr>
              <a:t>Схема. (3</a:t>
            </a:r>
            <a:r>
              <a:rPr lang="en-US" altLang="ru-RU">
                <a:solidFill>
                  <a:srgbClr val="002060"/>
                </a:solidFill>
              </a:rPr>
              <a:t>D)</a:t>
            </a:r>
            <a:endParaRPr lang="ru-RU" altLang="ru-RU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38" y="1163638"/>
            <a:ext cx="4260850" cy="2130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342" name="Picture 4" descr="Z:\!!!asuasu\123123.tif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Площадка тестирования в ФОК «Кировский».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7100" y="3543300"/>
            <a:ext cx="4260850" cy="2130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7100" y="1181100"/>
            <a:ext cx="4260850" cy="2130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3838" y="3543300"/>
            <a:ext cx="4260850" cy="2130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364" name="Picture 4" descr="Z:\!!!asuasu\123123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Регламент  по принятию нормативов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sp>
        <p:nvSpPr>
          <p:cNvPr id="15367" name="Прямоугольник 1"/>
          <p:cNvSpPr>
            <a:spLocks noChangeArrowheads="1"/>
          </p:cNvSpPr>
          <p:nvPr/>
        </p:nvSpPr>
        <p:spPr bwMode="auto">
          <a:xfrm>
            <a:off x="881063" y="1123950"/>
            <a:ext cx="7112000" cy="455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solidFill>
                  <a:srgbClr val="002060"/>
                </a:solidFill>
                <a:ea typeface="Calibri" panose="020F0502020204030204" pitchFamily="34" charset="0"/>
              </a:rPr>
              <a:t>Испытуемые 1 группы (до 50 человек)прибывают в ЦТ к 9.00 </a:t>
            </a: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solidFill>
                  <a:srgbClr val="002060"/>
                </a:solidFill>
                <a:ea typeface="Calibri" panose="020F0502020204030204" pitchFamily="34" charset="0"/>
              </a:rPr>
              <a:t>Испытуемые 2 группы (до 50 человек)прибывают в ЦТ к 11.00</a:t>
            </a: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solidFill>
                  <a:srgbClr val="002060"/>
                </a:solidFill>
                <a:ea typeface="Calibri" panose="020F0502020204030204" pitchFamily="34" charset="0"/>
              </a:rPr>
              <a:t>На первом этаже организован гардероб, в котором испытуемые и представители оставляют верхнюю одежду и обувь.</a:t>
            </a: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solidFill>
                  <a:srgbClr val="002060"/>
                </a:solidFill>
                <a:ea typeface="Calibri" panose="020F0502020204030204" pitchFamily="34" charset="0"/>
              </a:rPr>
              <a:t>На втором этаже организованны раздевалки, в которых испытуемые переодеваются в спортивную форму (отдельно для юношей и девушек)</a:t>
            </a: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solidFill>
                  <a:srgbClr val="002060"/>
                </a:solidFill>
                <a:ea typeface="Calibri" panose="020F0502020204030204" pitchFamily="34" charset="0"/>
              </a:rPr>
              <a:t>Построение на 2 этаже </a:t>
            </a: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solidFill>
                  <a:srgbClr val="002060"/>
                </a:solidFill>
                <a:ea typeface="Calibri" panose="020F0502020204030204" pitchFamily="34" charset="0"/>
              </a:rPr>
              <a:t>Представление судей</a:t>
            </a: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solidFill>
                  <a:srgbClr val="002060"/>
                </a:solidFill>
                <a:ea typeface="Calibri" panose="020F0502020204030204" pitchFamily="34" charset="0"/>
              </a:rPr>
              <a:t>Инструктаж по технике безопасности (под роспись)</a:t>
            </a: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solidFill>
                  <a:srgbClr val="002060"/>
                </a:solidFill>
                <a:ea typeface="Calibri" panose="020F0502020204030204" pitchFamily="34" charset="0"/>
              </a:rPr>
              <a:t>Разделение испытуемых на группы по 10 человек</a:t>
            </a:r>
          </a:p>
          <a:p>
            <a:pPr eaLnBrk="1" hangingPunct="1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solidFill>
                  <a:srgbClr val="002060"/>
                </a:solidFill>
                <a:ea typeface="Calibri" panose="020F0502020204030204" pitchFamily="34" charset="0"/>
              </a:rPr>
              <a:t>Определение порядка выполнения нормативов (распределение по этапам)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363538" y="765175"/>
            <a:ext cx="8169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Манеж «Уралмаш» (Бакинских комиссаров, 6)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1857">
            <a:off x="349250" y="1471613"/>
            <a:ext cx="4540250" cy="2952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390" name="Picture 4" descr="Z:\!!!asuasu\123123.tif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05858">
            <a:off x="4605338" y="1195388"/>
            <a:ext cx="4122737" cy="3079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59113">
            <a:off x="3405188" y="2705100"/>
            <a:ext cx="2197100" cy="2940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6395" name="Прямоугольник 15"/>
          <p:cNvSpPr>
            <a:spLocks noChangeArrowheads="1"/>
          </p:cNvSpPr>
          <p:nvPr/>
        </p:nvSpPr>
        <p:spPr bwMode="auto">
          <a:xfrm>
            <a:off x="608013" y="4686300"/>
            <a:ext cx="26971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- бег 100 м</a:t>
            </a:r>
          </a:p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- бег 2-3 км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Прямоугольник 4"/>
          <p:cNvSpPr>
            <a:spLocks noChangeArrowheads="1"/>
          </p:cNvSpPr>
          <p:nvPr/>
        </p:nvSpPr>
        <p:spPr bwMode="auto">
          <a:xfrm>
            <a:off x="363538" y="765175"/>
            <a:ext cx="8169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Бассейн СК «Урал»(Комвузовская, 9)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1857">
            <a:off x="384175" y="1471613"/>
            <a:ext cx="4470400" cy="2952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414" name="Picture 4" descr="Z:\!!!asuasu\123123.tif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05858">
            <a:off x="4686300" y="1146175"/>
            <a:ext cx="4122738" cy="2649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59113">
            <a:off x="3238500" y="3478213"/>
            <a:ext cx="3138488" cy="2092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7419" name="Прямоугольник 15"/>
          <p:cNvSpPr>
            <a:spLocks noChangeArrowheads="1"/>
          </p:cNvSpPr>
          <p:nvPr/>
        </p:nvSpPr>
        <p:spPr bwMode="auto">
          <a:xfrm>
            <a:off x="608013" y="4686300"/>
            <a:ext cx="26971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-плавание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Прямоугольник 4"/>
          <p:cNvSpPr>
            <a:spLocks noChangeArrowheads="1"/>
          </p:cNvSpPr>
          <p:nvPr/>
        </p:nvSpPr>
        <p:spPr bwMode="auto">
          <a:xfrm>
            <a:off x="23813" y="765175"/>
            <a:ext cx="8167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Межшкольный стадион ДЮСШ «Виктория»(Новгородцева, 9а)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1857">
            <a:off x="650875" y="1471613"/>
            <a:ext cx="3935413" cy="2952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438" name="Picture 4" descr="Z:\!!!asuasu\123123.tif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05858">
            <a:off x="5037138" y="1343025"/>
            <a:ext cx="3535362" cy="2651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59113">
            <a:off x="4176713" y="3538538"/>
            <a:ext cx="2789237" cy="2092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8443" name="Прямоугольник 1"/>
          <p:cNvSpPr>
            <a:spLocks noChangeArrowheads="1"/>
          </p:cNvSpPr>
          <p:nvPr/>
        </p:nvSpPr>
        <p:spPr bwMode="auto">
          <a:xfrm>
            <a:off x="415925" y="4397375"/>
            <a:ext cx="45720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- бег 100 м</a:t>
            </a:r>
          </a:p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- бег 2-3 км</a:t>
            </a:r>
          </a:p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- метание спортивного снаряда</a:t>
            </a:r>
          </a:p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- прыжок в длину с разбега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23813"/>
            <a:ext cx="9139238" cy="689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23813" y="765175"/>
            <a:ext cx="8167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>
                <a:solidFill>
                  <a:srgbClr val="002060"/>
                </a:solidFill>
              </a:rPr>
              <a:t>Лыжная база «Кировская» (Отдыха, 111)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1857">
            <a:off x="650875" y="1682750"/>
            <a:ext cx="3935413" cy="2530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462" name="Picture 4" descr="Z:\!!!asuasu\123123.tif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05858">
            <a:off x="4938713" y="1192213"/>
            <a:ext cx="3535362" cy="2271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59113">
            <a:off x="2862263" y="2873375"/>
            <a:ext cx="3562350" cy="2673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9467" name="Прямоугольник 1"/>
          <p:cNvSpPr>
            <a:spLocks noChangeArrowheads="1"/>
          </p:cNvSpPr>
          <p:nvPr/>
        </p:nvSpPr>
        <p:spPr bwMode="auto">
          <a:xfrm>
            <a:off x="498475" y="4762500"/>
            <a:ext cx="1774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- Бег на лыжах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Z:\!!!asuasu\F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4" descr="Z:\!!!asuasu\123123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Прямоугольник 1"/>
          <p:cNvSpPr>
            <a:spLocks noChangeArrowheads="1"/>
          </p:cNvSpPr>
          <p:nvPr/>
        </p:nvSpPr>
        <p:spPr bwMode="auto">
          <a:xfrm>
            <a:off x="414338" y="765175"/>
            <a:ext cx="8026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600" b="1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sz="1600" b="1">
                <a:solidFill>
                  <a:srgbClr val="002060"/>
                </a:solidFill>
              </a:rPr>
              <a:t>В ходе реализации проекта было выполнено:</a:t>
            </a:r>
          </a:p>
          <a:p>
            <a:pPr eaLnBrk="1" hangingPunct="1"/>
            <a:r>
              <a:rPr lang="ru-RU" altLang="ru-RU" sz="1600" b="1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20485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468313" y="1581150"/>
            <a:ext cx="7918450" cy="1428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20700" y="1990725"/>
            <a:ext cx="4773613" cy="29241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rgbClr val="002060"/>
                </a:solidFill>
                <a:latin typeface="Arial" charset="0"/>
                <a:cs typeface="+mn-cs"/>
              </a:rPr>
              <a:t>Приобретено спортивное оборудования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rgbClr val="002060"/>
                </a:solidFill>
                <a:latin typeface="Arial" charset="0"/>
                <a:cs typeface="+mn-cs"/>
              </a:rPr>
              <a:t>Заключены договоры. 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rgbClr val="002060"/>
                </a:solidFill>
                <a:latin typeface="Arial" charset="0"/>
                <a:cs typeface="+mn-cs"/>
              </a:rPr>
              <a:t>Приобретена оргтехника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srgbClr val="002060"/>
                </a:solidFill>
                <a:latin typeface="Arial" charset="0"/>
                <a:cs typeface="+mn-cs"/>
              </a:rPr>
              <a:t>Центр тестирования предоставляет </a:t>
            </a:r>
            <a:r>
              <a:rPr lang="ru-RU" sz="2800" dirty="0">
                <a:solidFill>
                  <a:srgbClr val="002060"/>
                </a:solidFill>
                <a:latin typeface="Arial" charset="0"/>
                <a:cs typeface="+mn-cs"/>
              </a:rPr>
              <a:t>судей</a:t>
            </a:r>
          </a:p>
          <a:p>
            <a:pPr>
              <a:defRPr/>
            </a:pPr>
            <a:endParaRPr lang="ru-RU" sz="1600" b="1" dirty="0">
              <a:solidFill>
                <a:srgbClr val="002060"/>
              </a:solidFill>
              <a:latin typeface="Arial" charset="0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1663" y="1995488"/>
            <a:ext cx="3070225" cy="3068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Z:\!!!asuasu\F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400" y="17463"/>
            <a:ext cx="9139238" cy="688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4" descr="Z:\!!!asuasu\123123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288" y="765175"/>
            <a:ext cx="4641850" cy="53546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Екатеринбург, ул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Высоцкого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26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Транспорт: 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</a:rPr>
              <a:t>Трамваи: </a:t>
            </a:r>
            <a:endParaRPr lang="ru-RU" altLang="ru-RU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</a:rPr>
              <a:t>8</a:t>
            </a:r>
            <a:r>
              <a:rPr lang="ru-RU" altLang="ru-RU" dirty="0">
                <a:solidFill>
                  <a:srgbClr val="002060"/>
                </a:solidFill>
              </a:rPr>
              <a:t>, 13, 15, </a:t>
            </a:r>
            <a:r>
              <a:rPr lang="ru-RU" altLang="ru-RU" dirty="0">
                <a:solidFill>
                  <a:srgbClr val="002060"/>
                </a:solidFill>
              </a:rPr>
              <a:t>23 (остановка «Каменные палатки»)</a:t>
            </a: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</a:rPr>
              <a:t>Автобусы: </a:t>
            </a:r>
            <a:endParaRPr lang="ru-RU" altLang="ru-RU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</a:rPr>
              <a:t>25</a:t>
            </a:r>
            <a:r>
              <a:rPr lang="ru-RU" altLang="ru-RU" dirty="0">
                <a:solidFill>
                  <a:srgbClr val="002060"/>
                </a:solidFill>
              </a:rPr>
              <a:t>, </a:t>
            </a:r>
            <a:r>
              <a:rPr lang="ru-RU" altLang="ru-RU" dirty="0">
                <a:solidFill>
                  <a:srgbClr val="002060"/>
                </a:solidFill>
              </a:rPr>
              <a:t>61 (остановка «Высоцкого»)</a:t>
            </a:r>
            <a:endParaRPr lang="ru-RU" altLang="ru-RU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</a:rPr>
              <a:t>Маршрутное такси: </a:t>
            </a:r>
            <a:endParaRPr lang="ru-RU" altLang="ru-RU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altLang="ru-RU" dirty="0">
                <a:solidFill>
                  <a:srgbClr val="002060"/>
                </a:solidFill>
              </a:rPr>
              <a:t>04</a:t>
            </a:r>
            <a:r>
              <a:rPr lang="ru-RU" altLang="ru-RU" dirty="0">
                <a:solidFill>
                  <a:srgbClr val="002060"/>
                </a:solidFill>
              </a:rPr>
              <a:t>, 077, </a:t>
            </a:r>
            <a:r>
              <a:rPr lang="ru-RU" altLang="ru-RU" dirty="0">
                <a:solidFill>
                  <a:srgbClr val="002060"/>
                </a:solidFill>
              </a:rPr>
              <a:t>082 (</a:t>
            </a:r>
            <a:r>
              <a:rPr lang="ru-RU" altLang="ru-RU" dirty="0">
                <a:solidFill>
                  <a:srgbClr val="002060"/>
                </a:solidFill>
              </a:rPr>
              <a:t>остановка </a:t>
            </a:r>
            <a:r>
              <a:rPr lang="ru-RU" altLang="ru-RU" dirty="0">
                <a:solidFill>
                  <a:srgbClr val="002060"/>
                </a:solidFill>
              </a:rPr>
              <a:t>«Высоцкого»)</a:t>
            </a:r>
            <a:endParaRPr lang="ru-RU" altLang="ru-RU" dirty="0">
              <a:solidFill>
                <a:srgbClr val="002060"/>
              </a:solidFill>
            </a:endParaRPr>
          </a:p>
          <a:p>
            <a:pPr>
              <a:defRPr/>
            </a:pPr>
            <a:endParaRPr lang="ru-RU" altLang="ru-RU" dirty="0">
              <a:solidFill>
                <a:srgbClr val="002060"/>
              </a:solidFill>
            </a:endParaRPr>
          </a:p>
          <a:p>
            <a:pPr>
              <a:defRPr/>
            </a:pPr>
            <a:endParaRPr lang="ru-RU" altLang="ru-RU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Работа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ЦТ: 9.00-18.00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Прием заявок: 15.00-18.00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Перерыв: 13.00-14.00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Тел. ЦТ: +7(343) 347-04-48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почта: 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gto_fok@mail.ru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сайт: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http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://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фоккировский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.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екатеринбург.рф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dirty="0">
              <a:solidFill>
                <a:srgbClr val="002060"/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ru-RU" dirty="0">
              <a:solidFill>
                <a:srgbClr val="002060"/>
              </a:solidFill>
              <a:latin typeface="Arial" charset="0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0633">
            <a:off x="5122863" y="209550"/>
            <a:ext cx="3435350" cy="2813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435408">
            <a:off x="5114925" y="3089275"/>
            <a:ext cx="3627438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103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468313" y="677863"/>
            <a:ext cx="4319587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41313" y="47625"/>
            <a:ext cx="4497387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Место нахождения: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Z:\!!!asuasu\F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4" descr="Z:\!!!asuasu\123123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140200" y="1798638"/>
            <a:ext cx="4772025" cy="3294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+mn-cs"/>
              </a:rPr>
              <a:t>Судьи прошли повышение квалификации в федеральном государственном бюджетном образовательном учреждении высшего образования «Уральский государственный педагогический университет» с 28 октября 2016 г. по 06 ноября 2016 г. по дополнительной программе «Подготовка спортивных судей главной судейской коллегии и судейских бригад физкультурных и спортивных мероприятий Всероссийского физкультурно-спортивного комплекса «Готов к труду и обороне» (ГТО)» в объеме 72 часа.</a:t>
            </a:r>
          </a:p>
          <a:p>
            <a:pPr>
              <a:defRPr/>
            </a:pPr>
            <a:endParaRPr lang="ru-RU" sz="1600" b="1" dirty="0">
              <a:solidFill>
                <a:srgbClr val="002060"/>
              </a:solidFill>
              <a:latin typeface="Arial" charset="0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1313" y="47625"/>
            <a:ext cx="81915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Площадки центра тестирования.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  <p:pic>
        <p:nvPicPr>
          <p:cNvPr id="21512" name="Picture 2" descr="C:\Users\uem\Desktop\3д\судьи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798638"/>
            <a:ext cx="30988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Z:\!!!asuasu\F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4" descr="Z:\!!!asuasu\123123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0825" y="322263"/>
            <a:ext cx="6896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533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468313" y="677863"/>
            <a:ext cx="4319587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36863" y="85725"/>
            <a:ext cx="39020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Знаки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ГТО, награждение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2536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077913"/>
            <a:ext cx="1176338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250" y="2490788"/>
            <a:ext cx="123825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738" y="3921125"/>
            <a:ext cx="12446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371725" y="1430338"/>
            <a:ext cx="6302375" cy="35956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В качестве дополнительной мотивации  Высшие учебные заведения, по своему усмотрению, могут  добавлять поступающим до 10 баллов за наличие 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золотого знака ГТО.</a:t>
            </a:r>
            <a:endParaRPr lang="ru-RU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 «Выгрузка» протоколов по итогам выполнения нормативов ГТО  в 1 квартале 2017 года, производится 1 апреля. </a:t>
            </a:r>
            <a:endParaRPr lang="ru-RU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Присвоение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знаков производится до 30 дней Министерством спорта Свердловской области (бронзовый и/или серебряный),  и еще до 30 дней  в Министерстве спорта РФ на золотой знак.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Z:\!!!asuasu\F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4" descr="Z:\!!!asuasu\123123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0825" y="322263"/>
            <a:ext cx="6896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557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468313" y="677863"/>
            <a:ext cx="4319587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6913" y="1062038"/>
            <a:ext cx="5205412" cy="1387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3560" name="Прямоугольник 6"/>
          <p:cNvSpPr>
            <a:spLocks noChangeArrowheads="1"/>
          </p:cNvSpPr>
          <p:nvPr/>
        </p:nvSpPr>
        <p:spPr bwMode="auto">
          <a:xfrm>
            <a:off x="795338" y="2908300"/>
            <a:ext cx="802481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400" b="1">
                <a:solidFill>
                  <a:srgbClr val="002060"/>
                </a:solidFill>
              </a:rPr>
              <a:t>СПАСИБО ЗА ВНИМАНИЕ</a:t>
            </a:r>
          </a:p>
        </p:txBody>
      </p:sp>
      <p:pic>
        <p:nvPicPr>
          <p:cNvPr id="23561" name="Picture 3" descr="C:\Users\uem\Desktop\лого2_2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8900" y="3971925"/>
            <a:ext cx="30257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38100"/>
            <a:ext cx="9145588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Z:\!!!asuasu\123123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5434013"/>
            <a:ext cx="874395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030" name="TextBox 10"/>
          <p:cNvSpPr txBox="1">
            <a:spLocks noChangeArrowheads="1"/>
          </p:cNvSpPr>
          <p:nvPr/>
        </p:nvSpPr>
        <p:spPr bwMode="auto">
          <a:xfrm>
            <a:off x="395288" y="1549400"/>
            <a:ext cx="8174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2900" y="841375"/>
            <a:ext cx="4445000" cy="3970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+mn-cs"/>
              </a:rPr>
              <a:t>В соответствии с распоряжением Управления по развитию физической культуры, спорта и туризма  № 728/46/39 от 05.10.2016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«Физкультурно-оздоровительный комплекс «Кировский» наделен правом по оценке выполнения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   нормативов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испытаний (тестов)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 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  Всероссийского физкультурно-  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  спортивного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комплекса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«Готов к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 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  труду 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и обороне» 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b="1" dirty="0">
                <a:solidFill>
                  <a:srgbClr val="002060"/>
                </a:solidFill>
                <a:latin typeface="Arial" charset="0"/>
                <a:cs typeface="+mn-cs"/>
              </a:rPr>
              <a:t>ФОК «Кировский»</a:t>
            </a:r>
            <a:r>
              <a:rPr lang="ru-RU" dirty="0">
                <a:solidFill>
                  <a:srgbClr val="002060"/>
                </a:solidFill>
                <a:latin typeface="Arial" charset="0"/>
                <a:cs typeface="+mn-cs"/>
              </a:rPr>
              <a:t> включен в список  Центров тестирования на сайте </a:t>
            </a:r>
            <a:r>
              <a:rPr lang="en-US" u="sng" dirty="0">
                <a:solidFill>
                  <a:srgbClr val="002060"/>
                </a:solidFill>
                <a:latin typeface="Arial" charset="0"/>
                <a:cs typeface="+mn-cs"/>
                <a:hlinkClick r:id="rId5"/>
              </a:rPr>
              <a:t>www</a:t>
            </a:r>
            <a:r>
              <a:rPr lang="ru-RU" u="sng" dirty="0">
                <a:solidFill>
                  <a:srgbClr val="002060"/>
                </a:solidFill>
                <a:latin typeface="Arial" charset="0"/>
                <a:cs typeface="+mn-cs"/>
                <a:hlinkClick r:id="rId5"/>
              </a:rPr>
              <a:t>.</a:t>
            </a:r>
            <a:r>
              <a:rPr lang="en-US" u="sng" dirty="0" err="1">
                <a:solidFill>
                  <a:srgbClr val="002060"/>
                </a:solidFill>
                <a:latin typeface="Arial" charset="0"/>
                <a:cs typeface="+mn-cs"/>
                <a:hlinkClick r:id="rId5"/>
              </a:rPr>
              <a:t>gto</a:t>
            </a:r>
            <a:r>
              <a:rPr lang="ru-RU" u="sng" dirty="0">
                <a:solidFill>
                  <a:srgbClr val="002060"/>
                </a:solidFill>
                <a:latin typeface="Arial" charset="0"/>
                <a:cs typeface="+mn-cs"/>
                <a:hlinkClick r:id="rId5"/>
              </a:rPr>
              <a:t>.</a:t>
            </a:r>
            <a:r>
              <a:rPr lang="en-US" u="sng" dirty="0" err="1">
                <a:solidFill>
                  <a:srgbClr val="002060"/>
                </a:solidFill>
                <a:latin typeface="Arial" charset="0"/>
                <a:cs typeface="+mn-cs"/>
                <a:hlinkClick r:id="rId5"/>
              </a:rPr>
              <a:t>ru</a:t>
            </a:r>
            <a:r>
              <a:rPr lang="en-US" dirty="0">
                <a:solidFill>
                  <a:srgbClr val="002060"/>
                </a:solidFill>
                <a:latin typeface="Arial" charset="0"/>
                <a:cs typeface="+mn-cs"/>
              </a:rPr>
              <a:t> </a:t>
            </a:r>
            <a:endParaRPr lang="ru-RU" dirty="0">
              <a:solidFill>
                <a:srgbClr val="002060"/>
              </a:solidFill>
              <a:latin typeface="Arial" charset="0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468313" y="677863"/>
            <a:ext cx="4319587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1026" name="Object 15"/>
          <p:cNvGraphicFramePr>
            <a:graphicFrameLocks noGrp="1" noChangeAspect="1"/>
          </p:cNvGraphicFramePr>
          <p:nvPr>
            <p:ph idx="1"/>
          </p:nvPr>
        </p:nvGraphicFramePr>
        <p:xfrm>
          <a:off x="5348288" y="741363"/>
          <a:ext cx="340360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6" imgW="5705208" imgH="8048430" progId="AcroExch.Document.11">
                  <p:embed/>
                </p:oleObj>
              </mc:Choice>
              <mc:Fallback>
                <p:oleObj name="Acrobat Document" r:id="rId6" imgW="5705208" imgH="8048430" progId="AcroExch.Document.11">
                  <p:embed/>
                  <p:pic>
                    <p:nvPicPr>
                      <p:cNvPr id="0" name="Object 1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8288" y="741363"/>
                        <a:ext cx="3403600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41313" y="47625"/>
            <a:ext cx="4497387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+mn-cs"/>
              </a:rPr>
              <a:t>Распоряжение: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124" name="Picture 4" descr="Z:\!!!asuasu\123123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8313" y="98425"/>
            <a:ext cx="8283575" cy="660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pic>
        <p:nvPicPr>
          <p:cNvPr id="512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03325" y="852488"/>
            <a:ext cx="6732588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48" name="Picture 4" descr="Z:\!!!asuasu\123123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8313" y="98425"/>
            <a:ext cx="8283575" cy="660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sp>
        <p:nvSpPr>
          <p:cNvPr id="6151" name="Прямоугольник 2"/>
          <p:cNvSpPr>
            <a:spLocks noChangeArrowheads="1"/>
          </p:cNvSpPr>
          <p:nvPr/>
        </p:nvSpPr>
        <p:spPr bwMode="auto">
          <a:xfrm>
            <a:off x="800100" y="692150"/>
            <a:ext cx="7254875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25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Регистрация на сайте.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Для участия в выполнении испытаний комплекса ГТО учащийся проходит регистрацию на официальном Интернет - портале  «Готов к труду и обороне» по адресу  </a:t>
            </a:r>
            <a:r>
              <a:rPr lang="en-US" altLang="ru-RU" sz="1400" u="sng">
                <a:solidFill>
                  <a:srgbClr val="002060"/>
                </a:solidFill>
                <a:hlinkClick r:id="rId5"/>
              </a:rPr>
              <a:t>www</a:t>
            </a:r>
            <a:r>
              <a:rPr lang="ru-RU" altLang="ru-RU" sz="1400" u="sng">
                <a:solidFill>
                  <a:srgbClr val="002060"/>
                </a:solidFill>
                <a:hlinkClick r:id="rId5"/>
              </a:rPr>
              <a:t>.</a:t>
            </a:r>
            <a:r>
              <a:rPr lang="en-US" altLang="ru-RU" sz="1400" u="sng">
                <a:solidFill>
                  <a:srgbClr val="002060"/>
                </a:solidFill>
                <a:hlinkClick r:id="rId5"/>
              </a:rPr>
              <a:t>gto</a:t>
            </a:r>
            <a:r>
              <a:rPr lang="ru-RU" altLang="ru-RU" sz="1400" u="sng">
                <a:solidFill>
                  <a:srgbClr val="002060"/>
                </a:solidFill>
                <a:hlinkClick r:id="rId5"/>
              </a:rPr>
              <a:t>.</a:t>
            </a:r>
            <a:r>
              <a:rPr lang="en-US" altLang="ru-RU" sz="1400" u="sng">
                <a:solidFill>
                  <a:srgbClr val="002060"/>
                </a:solidFill>
                <a:hlinkClick r:id="rId5"/>
              </a:rPr>
              <a:t>ru</a:t>
            </a:r>
            <a:r>
              <a:rPr lang="ru-RU" altLang="ru-RU" sz="1400">
                <a:solidFill>
                  <a:srgbClr val="002060"/>
                </a:solidFill>
              </a:rPr>
              <a:t>  путем заполнения специальной анкетой формы с установленным перечнем персональных данных.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Загружается личная фотография в электронном виде в формате «jpeg» с соотношением сторон 3х4 на светлом фоне.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Отправка анкеты на проверку позволяет гражданину стать участником комплекса ГТО, о чем он получает соответствующее письменное уведомление на указанный им адрес электронной почты.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Участие в комплексе ГТО сопровождается присвоением испытуемому уникального УИН – номера, состоящего из 11 цифр.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Формирование индивидуальной заявки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Школа назначает ответственного за ГТО.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Ответственный за ГТО  на основе полученного от Центра тестирования образца распечатывает и выдает учащимся индивидуальные заявки для заполнения, в которых: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- указать все необходимые персональные данные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- выбрать виды испытаний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- подписать согласие на обработку персональных данных у законных представителей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После этого заявка передается представителю школы, который проверяет правильность ее заполнения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172" name="Picture 4" descr="Z:\!!!asuasu\123123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8313" y="98425"/>
            <a:ext cx="8283575" cy="660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sp>
        <p:nvSpPr>
          <p:cNvPr id="7175" name="Прямоугольник 1"/>
          <p:cNvSpPr>
            <a:spLocks noChangeArrowheads="1"/>
          </p:cNvSpPr>
          <p:nvPr/>
        </p:nvSpPr>
        <p:spPr bwMode="auto">
          <a:xfrm>
            <a:off x="468313" y="1052513"/>
            <a:ext cx="4572000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25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Формирование коллективной заявки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- ответственный за ГТО на  основе собранных индивидуальных заявок учащихся  формирует коллективную заявку от школы (отдельно для юношей и девушек)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- организует  получение медицинских допусков учащимися у спортивного врача или терапевта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- подписывает заявку сам и у директора школы, подпись которого заверяется печатью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 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4) Подача документов в Центр тестирования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Представитель школы: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-  передает коллективную заявку  с прилагаемыми индивидуальными заявками (на каждого учащегося указанного в коллективной заявке) администратору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 sz="1400">
                <a:solidFill>
                  <a:srgbClr val="002060"/>
                </a:solidFill>
              </a:rPr>
              <a:t>- согласовывает с администратором дату и время выполнения испытаний.</a:t>
            </a:r>
          </a:p>
        </p:txBody>
      </p:sp>
      <p:grpSp>
        <p:nvGrpSpPr>
          <p:cNvPr id="3" name="Группа 11"/>
          <p:cNvGrpSpPr/>
          <p:nvPr/>
        </p:nvGrpSpPr>
        <p:grpSpPr>
          <a:xfrm>
            <a:off x="5364088" y="928585"/>
            <a:ext cx="3247339" cy="4352499"/>
            <a:chOff x="268421" y="1429186"/>
            <a:chExt cx="2139143" cy="935659"/>
          </a:xfrm>
          <a:scene3d>
            <a:camera prst="orthographicFront"/>
            <a:lightRig rig="flat" dir="t"/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268421" y="1429186"/>
              <a:ext cx="2139143" cy="935659"/>
            </a:xfrm>
            <a:prstGeom prst="roundRect">
              <a:avLst>
                <a:gd name="adj" fmla="val 10000"/>
              </a:avLst>
            </a:prstGeom>
            <a:blipFill rotWithShape="0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295826" y="1456591"/>
              <a:ext cx="2084333" cy="88084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30480" tIns="22860" rIns="30480" bIns="2286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3" y="3175"/>
            <a:ext cx="9140826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196" name="Picture 4" descr="Z:\!!!asuasu\123123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8313" y="98425"/>
            <a:ext cx="8283575" cy="660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pic>
        <p:nvPicPr>
          <p:cNvPr id="8199" name="Picture 3" descr="C:\Users\пк\Desktop\Презентация\Заявка и согласие на обр перс дан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3800" y="1330325"/>
            <a:ext cx="2884488" cy="408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3" descr="C:\Users\пк\Desktop\Презентация\Заявка и согласие на обр перс дан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5088" y="1338263"/>
            <a:ext cx="2905125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Прямоугольник 11"/>
          <p:cNvSpPr>
            <a:spLocks noChangeArrowheads="1"/>
          </p:cNvSpPr>
          <p:nvPr/>
        </p:nvSpPr>
        <p:spPr bwMode="auto">
          <a:xfrm>
            <a:off x="363538" y="765175"/>
            <a:ext cx="8169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Индивидуальная заявка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0" name="Picture 4" descr="Z:\!!!asuasu\123123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68313" y="98425"/>
            <a:ext cx="8283575" cy="660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обучающихся к выполнению нормативов ВФСК ГТО </a:t>
            </a:r>
          </a:p>
        </p:txBody>
      </p:sp>
      <p:sp>
        <p:nvSpPr>
          <p:cNvPr id="9223" name="Прямоугольник 6"/>
          <p:cNvSpPr>
            <a:spLocks noChangeArrowheads="1"/>
          </p:cNvSpPr>
          <p:nvPr/>
        </p:nvSpPr>
        <p:spPr bwMode="auto">
          <a:xfrm>
            <a:off x="241300" y="1150938"/>
            <a:ext cx="8167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Коллективная заявка для юношей.</a:t>
            </a:r>
          </a:p>
        </p:txBody>
      </p:sp>
      <p:pic>
        <p:nvPicPr>
          <p:cNvPr id="9224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2127250"/>
            <a:ext cx="407511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6613" y="2130425"/>
            <a:ext cx="4068762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Прямоугольник 13"/>
          <p:cNvSpPr>
            <a:spLocks noChangeArrowheads="1"/>
          </p:cNvSpPr>
          <p:nvPr/>
        </p:nvSpPr>
        <p:spPr bwMode="auto">
          <a:xfrm>
            <a:off x="4646613" y="1150938"/>
            <a:ext cx="4106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2060"/>
                </a:solidFill>
              </a:rPr>
              <a:t>Коллективная заявка для девушек.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Z:\!!!asuasu\F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8938" y="765175"/>
            <a:ext cx="836295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Times New Roman" panose="02020603050405020304" pitchFamily="18" charset="0"/>
              </a:rPr>
              <a:t>Планируется, что осуществлять допуск сможет школьный врач на основании ежегодных профилактических медицинских осмотров и определения группы здоровья обучающихся.</a:t>
            </a:r>
            <a:endParaRPr lang="ru-RU" altLang="ru-RU" dirty="0">
              <a:solidFill>
                <a:schemeClr val="accent1">
                  <a:lumMod val="75000"/>
                </a:schemeClr>
              </a:solidFill>
              <a:latin typeface="Arial" charset="0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Arial" charset="0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 flipV="1">
            <a:off x="468313" y="677863"/>
            <a:ext cx="7918450" cy="1428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5" name="Picture 4" descr="Z:\!!!asuasu\123123.t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975" y="5434013"/>
            <a:ext cx="8745538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Прямоугольник 10"/>
          <p:cNvSpPr>
            <a:spLocks noChangeArrowheads="1"/>
          </p:cNvSpPr>
          <p:nvPr/>
        </p:nvSpPr>
        <p:spPr bwMode="auto">
          <a:xfrm rot="120000">
            <a:off x="1228725" y="6302375"/>
            <a:ext cx="7516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Реализация комплексного мероприятия ЦТ «Кировский» </a:t>
            </a:r>
          </a:p>
          <a:p>
            <a:pPr eaLnBrk="1" hangingPunct="1"/>
            <a:r>
              <a:rPr lang="ru-RU" altLang="ru-RU" sz="1200">
                <a:solidFill>
                  <a:srgbClr val="002060"/>
                </a:solidFill>
              </a:rPr>
              <a:t>«Нормы ГТО»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0825" y="47625"/>
            <a:ext cx="82819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Медицинское сопровождение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Комплекса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ГТО</a:t>
            </a:r>
          </a:p>
        </p:txBody>
      </p:sp>
      <p:sp>
        <p:nvSpPr>
          <p:cNvPr id="14" name="Овал 13"/>
          <p:cNvSpPr/>
          <p:nvPr/>
        </p:nvSpPr>
        <p:spPr>
          <a:xfrm>
            <a:off x="388938" y="2268538"/>
            <a:ext cx="2447925" cy="237648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cs typeface="Times New Roman" pitchFamily="18" charset="0"/>
              </a:rPr>
              <a:t>К испытаниям допускаются обучающиеся, отнесенные по состоянию здоровья к основной медицинской группе</a:t>
            </a:r>
            <a:endParaRPr lang="ru-RU" sz="1400" dirty="0"/>
          </a:p>
        </p:txBody>
      </p:sp>
      <p:sp>
        <p:nvSpPr>
          <p:cNvPr id="15" name="Овал 14"/>
          <p:cNvSpPr/>
          <p:nvPr/>
        </p:nvSpPr>
        <p:spPr>
          <a:xfrm>
            <a:off x="3203575" y="2268538"/>
            <a:ext cx="2447925" cy="23764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cs typeface="Times New Roman" pitchFamily="18" charset="0"/>
              </a:rPr>
              <a:t>Обучающиеся с подготовительной медицинской группой могут быть допущены только после дополнительного </a:t>
            </a:r>
            <a:r>
              <a:rPr lang="ru-RU" sz="1400" dirty="0">
                <a:cs typeface="Times New Roman" pitchFamily="18" charset="0"/>
              </a:rPr>
              <a:t>осмотра </a:t>
            </a:r>
            <a:r>
              <a:rPr lang="ru-RU" sz="1400" dirty="0"/>
              <a:t>терапевтом или спортивным врачом</a:t>
            </a:r>
            <a:endParaRPr lang="ru-RU" sz="14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cs typeface="Times New Roman" pitchFamily="18" charset="0"/>
              </a:rPr>
              <a:t> </a:t>
            </a:r>
            <a:endParaRPr lang="ru-RU" sz="1400" dirty="0"/>
          </a:p>
        </p:txBody>
      </p:sp>
      <p:sp>
        <p:nvSpPr>
          <p:cNvPr id="16" name="Овал 15"/>
          <p:cNvSpPr/>
          <p:nvPr/>
        </p:nvSpPr>
        <p:spPr>
          <a:xfrm>
            <a:off x="6018213" y="2349500"/>
            <a:ext cx="2447925" cy="2393950"/>
          </a:xfrm>
          <a:prstGeom prst="ellipse">
            <a:avLst/>
          </a:prstGeom>
          <a:solidFill>
            <a:srgbClr val="FD61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cs typeface="Times New Roman" pitchFamily="18" charset="0"/>
              </a:rPr>
              <a:t>Обучающиеся со специальной медицинской группой к выполнению нормативов Комплекса ГТО не допускаются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3630</TotalTime>
  <Words>1177</Words>
  <Application>Microsoft Office PowerPoint</Application>
  <PresentationFormat>Экран (4:3)</PresentationFormat>
  <Paragraphs>179</Paragraphs>
  <Slides>22</Slides>
  <Notes>15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Wingdings</vt:lpstr>
      <vt:lpstr>Wingdings 2</vt:lpstr>
      <vt:lpstr>Times New Roman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Подготовка обучающихся к выполнению нормативов ВФСК ГТО </vt:lpstr>
      <vt:lpstr>Подготовка обучающихся к выполнению нормативов ВФСК ГТО </vt:lpstr>
      <vt:lpstr>Подготовка обучающихся к выполнению нормативов ВФСК ГТО </vt:lpstr>
      <vt:lpstr>Подготовка обучающихся к выполнению нормативов ВФСК ГТО </vt:lpstr>
      <vt:lpstr>Подготовка обучающихся к выполнению нормативов ВФСК ГТО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Pavel</dc:creator>
  <cp:lastModifiedBy>Пользователь Windows</cp:lastModifiedBy>
  <cp:revision>244</cp:revision>
  <cp:lastPrinted>2012-11-13T09:56:18Z</cp:lastPrinted>
  <dcterms:created xsi:type="dcterms:W3CDTF">2012-06-15T02:42:33Z</dcterms:created>
  <dcterms:modified xsi:type="dcterms:W3CDTF">2019-10-24T06:53:45Z</dcterms:modified>
</cp:coreProperties>
</file>