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7" r:id="rId2"/>
    <p:sldId id="326" r:id="rId3"/>
    <p:sldId id="334" r:id="rId4"/>
    <p:sldId id="346" r:id="rId5"/>
    <p:sldId id="349" r:id="rId6"/>
    <p:sldId id="351" r:id="rId7"/>
    <p:sldId id="353" r:id="rId8"/>
    <p:sldId id="354" r:id="rId9"/>
    <p:sldId id="344" r:id="rId10"/>
    <p:sldId id="284" r:id="rId11"/>
    <p:sldId id="347" r:id="rId12"/>
    <p:sldId id="343" r:id="rId13"/>
    <p:sldId id="340" r:id="rId14"/>
    <p:sldId id="350" r:id="rId15"/>
    <p:sldId id="335" r:id="rId16"/>
    <p:sldId id="336" r:id="rId17"/>
    <p:sldId id="337" r:id="rId18"/>
    <p:sldId id="338" r:id="rId19"/>
    <p:sldId id="332" r:id="rId20"/>
    <p:sldId id="356" r:id="rId21"/>
    <p:sldId id="328" r:id="rId22"/>
    <p:sldId id="355" r:id="rId23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47EDB"/>
    <a:srgbClr val="FF9900"/>
    <a:srgbClr val="00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91" autoAdjust="0"/>
  </p:normalViewPr>
  <p:slideViewPr>
    <p:cSldViewPr>
      <p:cViewPr varScale="1">
        <p:scale>
          <a:sx n="100" d="100"/>
          <a:sy n="100" d="100"/>
        </p:scale>
        <p:origin x="2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AE90AD-67F7-4AB9-964A-BB3937B5FC6A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42C3C3-1AAC-4A8D-886D-5EA7C10F7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AE6A9F-800E-40C8-9104-DA0F0F50D70F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96A501-0482-4EFE-B636-DC446C5050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AD2813-A9BD-47C0-9A89-3A0F8068F8E3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97CB7E-9F29-4185-A87E-4833BC83743E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052282-04F1-46D0-8D5B-ADF5AC8F6A3A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D2C24F-E400-4555-9F78-FF0B6FBE8192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6AC582-9568-461F-B144-CBF9AD3C53C6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EAB2C6-6BD8-4BC7-9260-BF13DFC1B067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F9E403-45CF-4F1E-B61D-264F2EABE011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87E446-380E-4F70-8244-7313DF523D60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16AD11-F100-4BBF-92D5-BE46472657E3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DF4E50-2ED5-4558-ACBA-7254C78240C3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1895B4-D973-4547-A8FC-44EF79EABBEA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124C25-95BE-4D1B-98C8-E713087FACCD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B01CBF-BA16-4B64-99AB-29C14EF5A767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D08F17-F721-4ECC-B4FC-412CD42B6AE8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56F535-E43B-4DC1-A591-2658FC431605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50DB-F6F8-41E9-8BFA-B20E0125ED38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80E30-BAA2-444F-85AA-C239FFE86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62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2437-D8EF-476E-A79C-67EAEDE262B7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5EADF-36EE-4927-8C02-6D3269935A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487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796-92B2-4B84-8D91-4901CAF63CA2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74AE9-9FD3-49A5-88CD-2A7C973627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27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1CD8-9789-47A6-93AC-753F8979EC06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599FE-D8CA-4DA7-95AE-1D4BDEA9C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30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538D-93A1-4098-A9CC-875E8ED935BE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151B-4C5E-451C-8E99-BB4118AE66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320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FCD5E-F55A-47A1-B7F4-21D319683AA3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6B5D7-75C6-4BA6-81DE-6D3F815528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35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F804-0927-491A-9CEF-7825E752F3B1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E528-C221-46E5-88CB-2AF4269E61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4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AF2A-297B-40D9-A240-C1EBEFBC1C30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59336-0EA7-4E39-8B47-35E03C2C8B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6398-B205-4520-9453-197642CBFBB5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D7E53-3C75-476B-8E37-86B2BAF78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31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B44B-360F-4D6D-9C67-8CC60CA82AEB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4C1D6-ECB0-40CB-8943-57FA267F7B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46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D1AD-47B9-4A96-B449-B73428F711A0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2ED3-052E-4C95-9D23-1FE3AD906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0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F52F2-66DE-46EA-941E-A106719996F0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51B6800-63F7-4F04-B70C-D031751CA5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&#1092;&#1086;&#1082;&#1082;&#1080;&#1088;&#1086;&#1074;&#1089;&#1082;&#1080;&#1081;.&#1077;&#1082;&#1072;&#1090;&#1077;&#1088;&#1080;&#1085;&#1073;&#1091;&#1088;&#1075;.&#1088;&#1092;/" TargetMode="External"/><Relationship Id="rId4" Type="http://schemas.openxmlformats.org/officeDocument/2006/relationships/hyperlink" Target="mailto:gto_fok@mail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gto.ru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to.ru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38100"/>
            <a:ext cx="914558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Z:\!!!asuasu\123123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434013"/>
            <a:ext cx="87439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395288" y="1549400"/>
            <a:ext cx="8174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468313" y="677863"/>
            <a:ext cx="4319587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1"/>
          <p:cNvGrpSpPr/>
          <p:nvPr/>
        </p:nvGrpSpPr>
        <p:grpSpPr>
          <a:xfrm>
            <a:off x="-81414" y="1156368"/>
            <a:ext cx="4748659" cy="3970318"/>
            <a:chOff x="295826" y="1259148"/>
            <a:chExt cx="2834598" cy="1078292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02054" y="1259148"/>
              <a:ext cx="2628370" cy="1066596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95826" y="1456591"/>
              <a:ext cx="2084333" cy="8808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/>
            </a:p>
          </p:txBody>
        </p:sp>
      </p:grpSp>
      <p:sp>
        <p:nvSpPr>
          <p:cNvPr id="3080" name="Rectangle 3"/>
          <p:cNvSpPr txBox="1">
            <a:spLocks noChangeArrowheads="1"/>
          </p:cNvSpPr>
          <p:nvPr/>
        </p:nvSpPr>
        <p:spPr bwMode="auto">
          <a:xfrm>
            <a:off x="4743450" y="1381125"/>
            <a:ext cx="44719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altLang="ru-RU" sz="2200">
                <a:solidFill>
                  <a:srgbClr val="002060"/>
                </a:solidFill>
              </a:rPr>
              <a:t>Физкультурно-оздоровительный комплекс «Кировский»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2200">
                <a:solidFill>
                  <a:srgbClr val="002060"/>
                </a:solidFill>
              </a:rPr>
              <a:t>Директор: Климанов И.В</a:t>
            </a:r>
            <a:br>
              <a:rPr lang="ru-RU" altLang="ru-RU" sz="2200">
                <a:solidFill>
                  <a:srgbClr val="002060"/>
                </a:solidFill>
              </a:rPr>
            </a:br>
            <a:r>
              <a:rPr lang="ru-RU" altLang="ru-RU" sz="2200">
                <a:solidFill>
                  <a:srgbClr val="002060"/>
                </a:solidFill>
              </a:rPr>
              <a:t>Старший администратор: Шалабанов С.Б</a:t>
            </a:r>
          </a:p>
          <a:p>
            <a:pPr eaLnBrk="1" hangingPunct="1"/>
            <a:r>
              <a:rPr lang="ru-RU" altLang="ru-RU" sz="2200">
                <a:solidFill>
                  <a:srgbClr val="002060"/>
                </a:solidFill>
              </a:rPr>
              <a:t>Администраторы: </a:t>
            </a:r>
          </a:p>
          <a:p>
            <a:pPr eaLnBrk="1" hangingPunct="1"/>
            <a:r>
              <a:rPr lang="ru-RU" altLang="ru-RU" sz="2000">
                <a:solidFill>
                  <a:srgbClr val="002060"/>
                </a:solidFill>
              </a:rPr>
              <a:t>Новиков А.С., Привалов А.С.</a:t>
            </a:r>
          </a:p>
          <a:p>
            <a:pPr eaLnBrk="1" hangingPunct="1"/>
            <a:endParaRPr lang="ru-RU" altLang="ru-RU" sz="2000">
              <a:solidFill>
                <a:srgbClr val="002060"/>
              </a:solidFill>
            </a:endParaRPr>
          </a:p>
        </p:txBody>
      </p:sp>
      <p:pic>
        <p:nvPicPr>
          <p:cNvPr id="3081" name="Picture 3" descr="C:\Users\uem\Desktop\lentava_55342_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163" y="4198938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 descr="F:\ФОК Кировский\ГТО\ekaterinburg_co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163" y="4268788"/>
            <a:ext cx="15541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75" y="160338"/>
            <a:ext cx="49339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Центр тестирования ГТО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308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5" y="41275"/>
            <a:ext cx="11890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Рисунок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775" y="58738"/>
            <a:ext cx="126841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413" y="79375"/>
            <a:ext cx="12192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363538" y="765175"/>
            <a:ext cx="8169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ФОК «Кировский» (Высоцкого, 26)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9113">
            <a:off x="4510088" y="1169988"/>
            <a:ext cx="4411662" cy="294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1857">
            <a:off x="328613" y="1536700"/>
            <a:ext cx="4540250" cy="302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1" name="Picture 4" descr="Z:\!!!asuasu\123123.t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Площадки центра тестирования.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150" y="3217863"/>
            <a:ext cx="4411663" cy="294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307975" y="1281113"/>
            <a:ext cx="41052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</a:rPr>
              <a:t>Подтягивания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</a:rPr>
              <a:t>Рывок гири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</a:rPr>
              <a:t>Сгибание и разгибание рук в упоре лежа на полу.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</a:rPr>
              <a:t>Наклон вперед из положения стоя с прямыми ногами на гимнастической скамье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</a:rPr>
              <a:t>Прыжок в длину с места толчком двумя ногами 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</a:rPr>
              <a:t>Стрельба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2060"/>
                </a:solidFill>
              </a:rPr>
              <a:t>Поднимание туловища из положения лежа на спине</a:t>
            </a: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3" name="Picture 4" descr="Z:\!!!asuasu\123123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Виды испытаний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+mn-cs"/>
              </a:rPr>
              <a:t>	</a:t>
            </a:r>
            <a:endParaRPr lang="ru-RU" sz="2400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425" y="984250"/>
            <a:ext cx="3911600" cy="386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88938" y="876300"/>
            <a:ext cx="29591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ЦТ ФОК Кировский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938" y="765175"/>
            <a:ext cx="16684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Схема.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450" y="1270000"/>
            <a:ext cx="6765925" cy="4303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8" name="Picture 4" descr="Z:\!!!asuasu\123123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Площадка тестирования в ФОК «Кировский».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41313" y="677863"/>
            <a:ext cx="166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solidFill>
                  <a:srgbClr val="002060"/>
                </a:solidFill>
              </a:rPr>
              <a:t>Схема. (3</a:t>
            </a:r>
            <a:r>
              <a:rPr lang="en-US" altLang="ru-RU">
                <a:solidFill>
                  <a:srgbClr val="002060"/>
                </a:solidFill>
              </a:rPr>
              <a:t>D)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8" y="1163638"/>
            <a:ext cx="4260850" cy="213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2" name="Picture 4" descr="Z:\!!!asuasu\123123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Площадка тестирования в ФОК «Кировский».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100" y="3543300"/>
            <a:ext cx="4260850" cy="213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100" y="1181100"/>
            <a:ext cx="4260850" cy="213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38" y="3543300"/>
            <a:ext cx="4260850" cy="213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4" name="Picture 4" descr="Z:\!!!asuasu\123123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Регламент  по принятию нормативов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5367" name="Прямоугольник 1"/>
          <p:cNvSpPr>
            <a:spLocks noChangeArrowheads="1"/>
          </p:cNvSpPr>
          <p:nvPr/>
        </p:nvSpPr>
        <p:spPr bwMode="auto">
          <a:xfrm>
            <a:off x="881063" y="1123950"/>
            <a:ext cx="71120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solidFill>
                  <a:srgbClr val="002060"/>
                </a:solidFill>
                <a:ea typeface="Calibri" panose="020F0502020204030204" pitchFamily="34" charset="0"/>
              </a:rPr>
              <a:t>Испытуемые 1 группы (до 50 человек)прибывают в ЦТ к 9.00 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solidFill>
                  <a:srgbClr val="002060"/>
                </a:solidFill>
                <a:ea typeface="Calibri" panose="020F0502020204030204" pitchFamily="34" charset="0"/>
              </a:rPr>
              <a:t>Испытуемые 2 группы (до 50 человек)прибывают в ЦТ к 11.00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solidFill>
                  <a:srgbClr val="002060"/>
                </a:solidFill>
                <a:ea typeface="Calibri" panose="020F0502020204030204" pitchFamily="34" charset="0"/>
              </a:rPr>
              <a:t>На первом этаже организован гардероб, в котором испытуемые и представители оставляют верхнюю одежду и обувь.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solidFill>
                  <a:srgbClr val="002060"/>
                </a:solidFill>
                <a:ea typeface="Calibri" panose="020F0502020204030204" pitchFamily="34" charset="0"/>
              </a:rPr>
              <a:t>На втором этаже организованны раздевалки, в которых испытуемые переодеваются в спортивную форму (отдельно для юношей и девушек)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solidFill>
                  <a:srgbClr val="002060"/>
                </a:solidFill>
                <a:ea typeface="Calibri" panose="020F0502020204030204" pitchFamily="34" charset="0"/>
              </a:rPr>
              <a:t>Построение на 2 этаже 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solidFill>
                  <a:srgbClr val="002060"/>
                </a:solidFill>
                <a:ea typeface="Calibri" panose="020F0502020204030204" pitchFamily="34" charset="0"/>
              </a:rPr>
              <a:t>Представление судей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solidFill>
                  <a:srgbClr val="002060"/>
                </a:solidFill>
                <a:ea typeface="Calibri" panose="020F0502020204030204" pitchFamily="34" charset="0"/>
              </a:rPr>
              <a:t>Инструктаж по технике безопасности (под роспись)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solidFill>
                  <a:srgbClr val="002060"/>
                </a:solidFill>
                <a:ea typeface="Calibri" panose="020F0502020204030204" pitchFamily="34" charset="0"/>
              </a:rPr>
              <a:t>Разделение испытуемых на группы по 10 человек</a:t>
            </a: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solidFill>
                  <a:srgbClr val="002060"/>
                </a:solidFill>
                <a:ea typeface="Calibri" panose="020F0502020204030204" pitchFamily="34" charset="0"/>
              </a:rPr>
              <a:t>Определение порядка выполнения нормативов (распределение по этапам)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63538" y="765175"/>
            <a:ext cx="8169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Манеж «Уралмаш» (Бакинских комиссаров, 6)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1857">
            <a:off x="349250" y="1471613"/>
            <a:ext cx="454025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0" name="Picture 4" descr="Z:\!!!asuasu\123123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Площадки центра тестирования.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5858">
            <a:off x="4605338" y="1195388"/>
            <a:ext cx="4122737" cy="307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9113">
            <a:off x="3405188" y="2705100"/>
            <a:ext cx="2197100" cy="294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395" name="Прямоугольник 15"/>
          <p:cNvSpPr>
            <a:spLocks noChangeArrowheads="1"/>
          </p:cNvSpPr>
          <p:nvPr/>
        </p:nvSpPr>
        <p:spPr bwMode="auto">
          <a:xfrm>
            <a:off x="608013" y="4686300"/>
            <a:ext cx="269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- бег 100 м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- бег 2-3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63538" y="765175"/>
            <a:ext cx="8169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Бассейн СК «Урал»(Комвузовская, 9)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857">
            <a:off x="384175" y="1471613"/>
            <a:ext cx="447040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4" name="Picture 4" descr="Z:\!!!asuasu\123123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Площадки центра тестирования.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5858">
            <a:off x="4686300" y="1146175"/>
            <a:ext cx="4122738" cy="2649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9113">
            <a:off x="3238500" y="3478213"/>
            <a:ext cx="3138488" cy="209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419" name="Прямоугольник 15"/>
          <p:cNvSpPr>
            <a:spLocks noChangeArrowheads="1"/>
          </p:cNvSpPr>
          <p:nvPr/>
        </p:nvSpPr>
        <p:spPr bwMode="auto">
          <a:xfrm>
            <a:off x="608013" y="4686300"/>
            <a:ext cx="269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-плавание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3813" y="765175"/>
            <a:ext cx="8167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Межшкольный стадион ДЮСШ «Виктория»(Новгородцева, 9а)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857">
            <a:off x="650875" y="1471613"/>
            <a:ext cx="3935413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8" name="Picture 4" descr="Z:\!!!asuasu\123123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Площадки центра тестирования.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5858">
            <a:off x="5037138" y="1343025"/>
            <a:ext cx="3535362" cy="265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59113">
            <a:off x="4176713" y="3538538"/>
            <a:ext cx="2789237" cy="209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443" name="Прямоугольник 1"/>
          <p:cNvSpPr>
            <a:spLocks noChangeArrowheads="1"/>
          </p:cNvSpPr>
          <p:nvPr/>
        </p:nvSpPr>
        <p:spPr bwMode="auto">
          <a:xfrm>
            <a:off x="415925" y="4397375"/>
            <a:ext cx="457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- бег 100 м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- бег 2-3 км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- метание спортивного снаряда</a:t>
            </a:r>
          </a:p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- прыжок в длину с разбега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23813"/>
            <a:ext cx="9139238" cy="68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23813" y="765175"/>
            <a:ext cx="8167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solidFill>
                  <a:srgbClr val="002060"/>
                </a:solidFill>
              </a:rPr>
              <a:t>Лыжная база «Кировская» (Отдыха, 111)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1857">
            <a:off x="650875" y="1682750"/>
            <a:ext cx="3935413" cy="253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2" name="Picture 4" descr="Z:\!!!asuasu\123123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Площадки центра тестирования.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5858">
            <a:off x="4938713" y="1192213"/>
            <a:ext cx="3535362" cy="227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9113">
            <a:off x="2862263" y="2873375"/>
            <a:ext cx="3562350" cy="267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467" name="Прямоугольник 1"/>
          <p:cNvSpPr>
            <a:spLocks noChangeArrowheads="1"/>
          </p:cNvSpPr>
          <p:nvPr/>
        </p:nvSpPr>
        <p:spPr bwMode="auto">
          <a:xfrm>
            <a:off x="498475" y="4762500"/>
            <a:ext cx="177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- Бег на лыжах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Z:\!!!asuasu\123123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414338" y="765175"/>
            <a:ext cx="802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1600" b="1">
                <a:solidFill>
                  <a:srgbClr val="002060"/>
                </a:solidFill>
              </a:rPr>
              <a:t>В ходе реализации проекта было выполнено:</a:t>
            </a:r>
          </a:p>
          <a:p>
            <a:pPr eaLnBrk="1" hangingPunct="1"/>
            <a:r>
              <a:rPr lang="ru-RU" altLang="ru-RU" sz="1600" b="1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20485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468313" y="1581150"/>
            <a:ext cx="7918450" cy="14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0700" y="1990725"/>
            <a:ext cx="4773613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Arial" charset="0"/>
                <a:cs typeface="+mn-cs"/>
              </a:rPr>
              <a:t>Приобретено спортивное оборудования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Arial" charset="0"/>
                <a:cs typeface="+mn-cs"/>
              </a:rPr>
              <a:t>Заключены договоры.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Arial" charset="0"/>
                <a:cs typeface="+mn-cs"/>
              </a:rPr>
              <a:t>Приобретена оргтехника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Arial" charset="0"/>
                <a:cs typeface="+mn-cs"/>
              </a:rPr>
              <a:t>Центр тестирования предоставляет </a:t>
            </a:r>
            <a:r>
              <a:rPr lang="ru-RU" sz="2800" dirty="0">
                <a:solidFill>
                  <a:srgbClr val="002060"/>
                </a:solidFill>
                <a:latin typeface="Arial" charset="0"/>
                <a:cs typeface="+mn-cs"/>
              </a:rPr>
              <a:t>судей</a:t>
            </a: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663" y="1995488"/>
            <a:ext cx="3070225" cy="306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Площадки центра тестирования.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17463"/>
            <a:ext cx="91392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Z:\!!!asuasu\123123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765175"/>
            <a:ext cx="4641850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Екатеринбург, ул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Высоцкого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Транспорт: 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</a:rPr>
              <a:t>Трамваи: </a:t>
            </a:r>
            <a:endParaRPr lang="ru-RU" alt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</a:rPr>
              <a:t>8</a:t>
            </a:r>
            <a:r>
              <a:rPr lang="ru-RU" altLang="ru-RU" dirty="0">
                <a:solidFill>
                  <a:srgbClr val="002060"/>
                </a:solidFill>
              </a:rPr>
              <a:t>, 13, 15, </a:t>
            </a:r>
            <a:r>
              <a:rPr lang="ru-RU" altLang="ru-RU" dirty="0">
                <a:solidFill>
                  <a:srgbClr val="002060"/>
                </a:solidFill>
              </a:rPr>
              <a:t>23 (остановка «Каменные палатки»)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</a:rPr>
              <a:t>Автобусы: </a:t>
            </a:r>
            <a:endParaRPr lang="ru-RU" alt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</a:rPr>
              <a:t>25</a:t>
            </a:r>
            <a:r>
              <a:rPr lang="ru-RU" altLang="ru-RU" dirty="0">
                <a:solidFill>
                  <a:srgbClr val="002060"/>
                </a:solidFill>
              </a:rPr>
              <a:t>, </a:t>
            </a:r>
            <a:r>
              <a:rPr lang="ru-RU" altLang="ru-RU" dirty="0">
                <a:solidFill>
                  <a:srgbClr val="002060"/>
                </a:solidFill>
              </a:rPr>
              <a:t>61 (остановка «Высоцкого»)</a:t>
            </a:r>
            <a:endParaRPr lang="ru-RU" alt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</a:rPr>
              <a:t>Маршрутное такси: </a:t>
            </a:r>
            <a:endParaRPr lang="ru-RU" alt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</a:rPr>
              <a:t>04</a:t>
            </a:r>
            <a:r>
              <a:rPr lang="ru-RU" altLang="ru-RU" dirty="0">
                <a:solidFill>
                  <a:srgbClr val="002060"/>
                </a:solidFill>
              </a:rPr>
              <a:t>, 077, </a:t>
            </a:r>
            <a:r>
              <a:rPr lang="ru-RU" altLang="ru-RU" dirty="0">
                <a:solidFill>
                  <a:srgbClr val="002060"/>
                </a:solidFill>
              </a:rPr>
              <a:t>082 (</a:t>
            </a:r>
            <a:r>
              <a:rPr lang="ru-RU" altLang="ru-RU" dirty="0">
                <a:solidFill>
                  <a:srgbClr val="002060"/>
                </a:solidFill>
              </a:rPr>
              <a:t>остановка </a:t>
            </a:r>
            <a:r>
              <a:rPr lang="ru-RU" altLang="ru-RU" dirty="0">
                <a:solidFill>
                  <a:srgbClr val="002060"/>
                </a:solidFill>
              </a:rPr>
              <a:t>«Высоцкого»)</a:t>
            </a:r>
            <a:endParaRPr lang="ru-RU" alt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ЦТ: 9.00-18.00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 заявок: 15.00-18.00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Перерыв: 13.00-14.00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Тел. ЦТ: +7(343) 347-04-48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почта: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gto_fok@mail.ru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сайт: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http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://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фоккировский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.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екатеринбург.рф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633">
            <a:off x="5122863" y="209550"/>
            <a:ext cx="3435350" cy="281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35408">
            <a:off x="5114925" y="3089275"/>
            <a:ext cx="3627438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103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468313" y="677863"/>
            <a:ext cx="4319587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313" y="47625"/>
            <a:ext cx="44973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Место нахождения: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Z:\!!!asuasu\123123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0200" y="1798638"/>
            <a:ext cx="4772025" cy="3294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+mn-cs"/>
              </a:rPr>
              <a:t>Судьи прошли повышение квалификации в федеральном государственном бюджетном образовательном учреждении высшего образования «Уральский государственный педагогический университет» с 28 октября 2016 г. по 06 ноября 2016 г. по дополнительной программе «Подготовка спортивных судей главной судейской коллегии и судейских бригад физкультурных и спортивных мероприятий Всероссийского физкультурно-спортивного комплекса «Готов к труду и обороне» (ГТО)» в объеме 72 часа.</a:t>
            </a: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313" y="47625"/>
            <a:ext cx="8191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Площадки центра тестирования.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21512" name="Picture 2" descr="C:\Users\uem\Desktop\3д\судьи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98638"/>
            <a:ext cx="3098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Z:\!!!asuasu\123123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322263"/>
            <a:ext cx="6896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33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68313" y="677863"/>
            <a:ext cx="4319587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36863" y="85725"/>
            <a:ext cx="3902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Знаки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ГТО, награждение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6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077913"/>
            <a:ext cx="117633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0" y="2490788"/>
            <a:ext cx="123825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3921125"/>
            <a:ext cx="1244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71725" y="1430338"/>
            <a:ext cx="6302375" cy="35956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В качестве дополнительной мотивации  Высшие учебные заведения, по своему усмотрению, могут  добавлять поступающим до 10 баллов за наличие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золотого знака ГТО.</a:t>
            </a:r>
            <a:endParaRPr lang="ru-RU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«Выгрузка» протоколов по итогам выполнения нормативов ГТО  в 1 квартале 2017 года, производится 1 апреля. </a:t>
            </a:r>
            <a:endParaRPr lang="ru-RU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Присвоение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знаков производится до 30 дней Министерством спорта Свердловской области (бронзовый и/или серебряный),  и еще до 30 дней  в Министерстве спорта РФ на золотой знак.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Z:\!!!asuasu\123123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322263"/>
            <a:ext cx="6896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557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68313" y="677863"/>
            <a:ext cx="4319587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913" y="1062038"/>
            <a:ext cx="5205412" cy="138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560" name="Прямоугольник 6"/>
          <p:cNvSpPr>
            <a:spLocks noChangeArrowheads="1"/>
          </p:cNvSpPr>
          <p:nvPr/>
        </p:nvSpPr>
        <p:spPr bwMode="auto">
          <a:xfrm>
            <a:off x="795338" y="2908300"/>
            <a:ext cx="8024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2060"/>
                </a:solidFill>
              </a:rPr>
              <a:t>СПАСИБО ЗА ВНИМАНИЕ</a:t>
            </a:r>
          </a:p>
        </p:txBody>
      </p:sp>
      <p:pic>
        <p:nvPicPr>
          <p:cNvPr id="23561" name="Picture 3" descr="C:\Users\uem\Desktop\лого2_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3971925"/>
            <a:ext cx="30257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38100"/>
            <a:ext cx="914558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Z:\!!!asuasu\123123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434013"/>
            <a:ext cx="87439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395288" y="1549400"/>
            <a:ext cx="8174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900" y="841375"/>
            <a:ext cx="4445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+mn-cs"/>
              </a:rPr>
              <a:t>В соответствии с распоряжением Управления по развитию физической культуры, спорта и туризма  № 728/46/39 от 05.10.2016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«Физкультурно-оздоровительный комплекс «Кировский» наделен правом по оценке выполнения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   нормативов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испытаний (тестов)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  Всероссийского физкультурно- 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  спортивного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комплекса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«Готов к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  труду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и обороне»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+mn-cs"/>
              </a:rPr>
              <a:t>ФОК «Кировский»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+mn-cs"/>
              </a:rPr>
              <a:t> включен в список  Центров тестирования на сайте </a:t>
            </a:r>
            <a:r>
              <a:rPr lang="en-US" u="sng" dirty="0">
                <a:solidFill>
                  <a:srgbClr val="002060"/>
                </a:solidFill>
                <a:latin typeface="Arial" charset="0"/>
                <a:cs typeface="+mn-cs"/>
                <a:hlinkClick r:id="rId5"/>
              </a:rPr>
              <a:t>www</a:t>
            </a:r>
            <a:r>
              <a:rPr lang="ru-RU" u="sng" dirty="0">
                <a:solidFill>
                  <a:srgbClr val="002060"/>
                </a:solidFill>
                <a:latin typeface="Arial" charset="0"/>
                <a:cs typeface="+mn-cs"/>
                <a:hlinkClick r:id="rId5"/>
              </a:rPr>
              <a:t>.</a:t>
            </a:r>
            <a:r>
              <a:rPr lang="en-US" u="sng" dirty="0" err="1">
                <a:solidFill>
                  <a:srgbClr val="002060"/>
                </a:solidFill>
                <a:latin typeface="Arial" charset="0"/>
                <a:cs typeface="+mn-cs"/>
                <a:hlinkClick r:id="rId5"/>
              </a:rPr>
              <a:t>gto</a:t>
            </a:r>
            <a:r>
              <a:rPr lang="ru-RU" u="sng" dirty="0">
                <a:solidFill>
                  <a:srgbClr val="002060"/>
                </a:solidFill>
                <a:latin typeface="Arial" charset="0"/>
                <a:cs typeface="+mn-cs"/>
                <a:hlinkClick r:id="rId5"/>
              </a:rPr>
              <a:t>.</a:t>
            </a:r>
            <a:r>
              <a:rPr lang="en-US" u="sng" dirty="0" err="1">
                <a:solidFill>
                  <a:srgbClr val="002060"/>
                </a:solidFill>
                <a:latin typeface="Arial" charset="0"/>
                <a:cs typeface="+mn-cs"/>
                <a:hlinkClick r:id="rId5"/>
              </a:rPr>
              <a:t>ru</a:t>
            </a:r>
            <a:r>
              <a:rPr lang="en-US" dirty="0">
                <a:solidFill>
                  <a:srgbClr val="002060"/>
                </a:solidFill>
                <a:latin typeface="Arial" charset="0"/>
                <a:cs typeface="+mn-cs"/>
              </a:rPr>
              <a:t> </a:t>
            </a:r>
            <a:endParaRPr lang="ru-RU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468313" y="677863"/>
            <a:ext cx="4319587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26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5348288" y="741363"/>
          <a:ext cx="3403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6" imgW="5705208" imgH="8048430" progId="AcroExch.Document.11">
                  <p:embed/>
                </p:oleObj>
              </mc:Choice>
              <mc:Fallback>
                <p:oleObj name="Acrobat Document" r:id="rId6" imgW="5705208" imgH="8048430" progId="AcroExch.Document.11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741363"/>
                        <a:ext cx="3403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41313" y="47625"/>
            <a:ext cx="44973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Распоряжение: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4" name="Picture 4" descr="Z:\!!!asuasu\123123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68313" y="98425"/>
            <a:ext cx="8283575" cy="66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обучающихся к выполнению нормативов ВФСК ГТО </a:t>
            </a:r>
          </a:p>
        </p:txBody>
      </p:sp>
      <p:pic>
        <p:nvPicPr>
          <p:cNvPr id="512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3325" y="852488"/>
            <a:ext cx="673258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Picture 4" descr="Z:\!!!asuasu\123123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68313" y="98425"/>
            <a:ext cx="8283575" cy="66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обучающихся к выполнению нормативов ВФСК ГТО </a:t>
            </a:r>
          </a:p>
        </p:txBody>
      </p:sp>
      <p:sp>
        <p:nvSpPr>
          <p:cNvPr id="6151" name="Прямоугольник 2"/>
          <p:cNvSpPr>
            <a:spLocks noChangeArrowheads="1"/>
          </p:cNvSpPr>
          <p:nvPr/>
        </p:nvSpPr>
        <p:spPr bwMode="auto">
          <a:xfrm>
            <a:off x="800100" y="692150"/>
            <a:ext cx="72548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Регистрация на сайте.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Для участия в выполнении испытаний комплекса ГТО учащийся проходит регистрацию на официальном Интернет - портале  «Готов к труду и обороне» по адресу  </a:t>
            </a:r>
            <a:r>
              <a:rPr lang="en-US" altLang="ru-RU" sz="1400" u="sng">
                <a:solidFill>
                  <a:srgbClr val="002060"/>
                </a:solidFill>
                <a:hlinkClick r:id="rId5"/>
              </a:rPr>
              <a:t>www</a:t>
            </a:r>
            <a:r>
              <a:rPr lang="ru-RU" altLang="ru-RU" sz="1400" u="sng">
                <a:solidFill>
                  <a:srgbClr val="002060"/>
                </a:solidFill>
                <a:hlinkClick r:id="rId5"/>
              </a:rPr>
              <a:t>.</a:t>
            </a:r>
            <a:r>
              <a:rPr lang="en-US" altLang="ru-RU" sz="1400" u="sng">
                <a:solidFill>
                  <a:srgbClr val="002060"/>
                </a:solidFill>
                <a:hlinkClick r:id="rId5"/>
              </a:rPr>
              <a:t>gto</a:t>
            </a:r>
            <a:r>
              <a:rPr lang="ru-RU" altLang="ru-RU" sz="1400" u="sng">
                <a:solidFill>
                  <a:srgbClr val="002060"/>
                </a:solidFill>
                <a:hlinkClick r:id="rId5"/>
              </a:rPr>
              <a:t>.</a:t>
            </a:r>
            <a:r>
              <a:rPr lang="en-US" altLang="ru-RU" sz="1400" u="sng">
                <a:solidFill>
                  <a:srgbClr val="002060"/>
                </a:solidFill>
                <a:hlinkClick r:id="rId5"/>
              </a:rPr>
              <a:t>ru</a:t>
            </a:r>
            <a:r>
              <a:rPr lang="ru-RU" altLang="ru-RU" sz="1400">
                <a:solidFill>
                  <a:srgbClr val="002060"/>
                </a:solidFill>
              </a:rPr>
              <a:t>  путем заполнения специальной анкетой формы с установленным перечнем персональных данных.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Загружается личная фотография в электронном виде в формате «jpeg» с соотношением сторон 3х4 на светлом фоне.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Отправка анкеты на проверку позволяет гражданину стать участником комплекса ГТО, о чем он получает соответствующее письменное уведомление на указанный им адрес электронной почты.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Участие в комплексе ГТО сопровождается присвоением испытуемому уникального УИН – номера, состоящего из 11 цифр.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Формирование индивидуальной заявки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Школа назначает ответственного за ГТО.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Ответственный за ГТО  на основе полученного от Центра тестирования образца распечатывает и выдает учащимся индивидуальные заявки для заполнения, в которых: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- указать все необходимые персональные данные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- выбрать виды испытаний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- подписать согласие на обработку персональных данных у законных представителей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После этого заявка передается представителю школы, который проверяет правильность ее заполнения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2" name="Picture 4" descr="Z:\!!!asuasu\123123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68313" y="98425"/>
            <a:ext cx="8283575" cy="66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обучающихся к выполнению нормативов ВФСК ГТО </a:t>
            </a:r>
          </a:p>
        </p:txBody>
      </p:sp>
      <p:sp>
        <p:nvSpPr>
          <p:cNvPr id="7175" name="Прямоугольник 1"/>
          <p:cNvSpPr>
            <a:spLocks noChangeArrowheads="1"/>
          </p:cNvSpPr>
          <p:nvPr/>
        </p:nvSpPr>
        <p:spPr bwMode="auto">
          <a:xfrm>
            <a:off x="468313" y="1052513"/>
            <a:ext cx="45720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Формирование коллективной заявки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- ответственный за ГТО на  основе собранных индивидуальных заявок учащихся  формирует коллективную заявку от школы (отдельно для юношей и девушек)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- организует  получение медицинских допусков учащимися у спортивного врача или терапевта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- подписывает заявку сам и у директора школы, подпись которого заверяется печатью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 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4) Подача документов в Центр тестирования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Представитель школы: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-  передает коллективную заявку  с прилагаемыми индивидуальными заявками (на каждого учащегося указанного в коллективной заявке) администратору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>
                <a:solidFill>
                  <a:srgbClr val="002060"/>
                </a:solidFill>
              </a:rPr>
              <a:t>- согласовывает с администратором дату и время выполнения испытаний.</a:t>
            </a:r>
          </a:p>
        </p:txBody>
      </p:sp>
      <p:grpSp>
        <p:nvGrpSpPr>
          <p:cNvPr id="3" name="Группа 11"/>
          <p:cNvGrpSpPr/>
          <p:nvPr/>
        </p:nvGrpSpPr>
        <p:grpSpPr>
          <a:xfrm>
            <a:off x="5364088" y="928585"/>
            <a:ext cx="3247339" cy="4352499"/>
            <a:chOff x="268421" y="1429186"/>
            <a:chExt cx="2139143" cy="935659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68421" y="1429186"/>
              <a:ext cx="2139143" cy="935659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95826" y="1456591"/>
              <a:ext cx="2084333" cy="8808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3175"/>
            <a:ext cx="9140826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6" name="Picture 4" descr="Z:\!!!asuasu\123123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68313" y="98425"/>
            <a:ext cx="8283575" cy="66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обучающихся к выполнению нормативов ВФСК ГТО </a:t>
            </a:r>
          </a:p>
        </p:txBody>
      </p:sp>
      <p:pic>
        <p:nvPicPr>
          <p:cNvPr id="8199" name="Picture 3" descr="C:\Users\пк\Desktop\Презентация\Заявка и согласие на обр перс дан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00" y="1330325"/>
            <a:ext cx="2884488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C:\Users\пк\Desktop\Презентация\Заявка и согласие на обр перс дан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088" y="1338263"/>
            <a:ext cx="290512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Прямоугольник 11"/>
          <p:cNvSpPr>
            <a:spLocks noChangeArrowheads="1"/>
          </p:cNvSpPr>
          <p:nvPr/>
        </p:nvSpPr>
        <p:spPr bwMode="auto">
          <a:xfrm>
            <a:off x="363538" y="765175"/>
            <a:ext cx="8169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Индивидуальная заявка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0" name="Picture 4" descr="Z:\!!!asuasu\123123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68313" y="98425"/>
            <a:ext cx="8283575" cy="66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обучающихся к выполнению нормативов ВФСК ГТО </a:t>
            </a:r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241300" y="1150938"/>
            <a:ext cx="816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Коллективная заявка для юношей.</a:t>
            </a:r>
          </a:p>
        </p:txBody>
      </p:sp>
      <p:pic>
        <p:nvPicPr>
          <p:cNvPr id="9224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127250"/>
            <a:ext cx="40751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613" y="2130425"/>
            <a:ext cx="406876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Прямоугольник 13"/>
          <p:cNvSpPr>
            <a:spLocks noChangeArrowheads="1"/>
          </p:cNvSpPr>
          <p:nvPr/>
        </p:nvSpPr>
        <p:spPr bwMode="auto">
          <a:xfrm>
            <a:off x="4646613" y="1150938"/>
            <a:ext cx="4106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Коллективная заявка для девушек.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938" y="765175"/>
            <a:ext cx="8362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Планируется, что осуществлять допуск сможет школьный врач на основании ежегодных профилактических медицинских осмотров и определения группы здоровья обучающихся.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468313" y="677863"/>
            <a:ext cx="7918450" cy="14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5" name="Picture 4" descr="Z:\!!!asuasu\123123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34013"/>
            <a:ext cx="87455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10"/>
          <p:cNvSpPr>
            <a:spLocks noChangeArrowheads="1"/>
          </p:cNvSpPr>
          <p:nvPr/>
        </p:nvSpPr>
        <p:spPr bwMode="auto">
          <a:xfrm rot="120000">
            <a:off x="1228725" y="6302375"/>
            <a:ext cx="751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Реализация комплексного мероприятия ЦТ «Кировский» </a:t>
            </a:r>
          </a:p>
          <a:p>
            <a:pPr eaLnBrk="1" hangingPunct="1"/>
            <a:r>
              <a:rPr lang="ru-RU" altLang="ru-RU" sz="1200">
                <a:solidFill>
                  <a:srgbClr val="002060"/>
                </a:solidFill>
              </a:rPr>
              <a:t>«Нормы ГТО»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47625"/>
            <a:ext cx="82819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Медицинское сопровождение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Комплекса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ГТО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388938" y="2268538"/>
            <a:ext cx="2447925" cy="23764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imes New Roman" pitchFamily="18" charset="0"/>
              </a:rPr>
              <a:t>К испытаниям допускаются обучающиеся, отнесенные по состоянию здоровья к основной медицинской группе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3203575" y="2268538"/>
            <a:ext cx="2447925" cy="23764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imes New Roman" pitchFamily="18" charset="0"/>
              </a:rPr>
              <a:t>Обучающиеся с подготовительной медицинской группой могут быть допущены только после дополнительного </a:t>
            </a:r>
            <a:r>
              <a:rPr lang="ru-RU" sz="1400" dirty="0">
                <a:cs typeface="Times New Roman" pitchFamily="18" charset="0"/>
              </a:rPr>
              <a:t>осмотра </a:t>
            </a:r>
            <a:r>
              <a:rPr lang="ru-RU" sz="1400" dirty="0"/>
              <a:t>терапевтом или спортивным врачом</a:t>
            </a: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16" name="Овал 15"/>
          <p:cNvSpPr/>
          <p:nvPr/>
        </p:nvSpPr>
        <p:spPr>
          <a:xfrm>
            <a:off x="6018213" y="2349500"/>
            <a:ext cx="2447925" cy="2393950"/>
          </a:xfrm>
          <a:prstGeom prst="ellipse">
            <a:avLst/>
          </a:prstGeom>
          <a:solidFill>
            <a:srgbClr val="FD6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imes New Roman" pitchFamily="18" charset="0"/>
              </a:rPr>
              <a:t>Обучающиеся со специальной медицинской группой к выполнению нормативов Комплекса ГТО не допускаются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3630</TotalTime>
  <Words>1177</Words>
  <Application>Microsoft Office PowerPoint</Application>
  <PresentationFormat>Экран (4:3)</PresentationFormat>
  <Paragraphs>179</Paragraphs>
  <Slides>22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Wingdings</vt:lpstr>
      <vt:lpstr>Wingdings 2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Подготовка обучающихся к выполнению нормативов ВФСК ГТО </vt:lpstr>
      <vt:lpstr>Подготовка обучающихся к выполнению нормативов ВФСК ГТО </vt:lpstr>
      <vt:lpstr>Подготовка обучающихся к выполнению нормативов ВФСК ГТО </vt:lpstr>
      <vt:lpstr>Подготовка обучающихся к выполнению нормативов ВФСК ГТО </vt:lpstr>
      <vt:lpstr>Подготовка обучающихся к выполнению нормативов ВФСК ГТО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Пользователь Windows</cp:lastModifiedBy>
  <cp:revision>244</cp:revision>
  <cp:lastPrinted>2012-11-13T09:56:18Z</cp:lastPrinted>
  <dcterms:created xsi:type="dcterms:W3CDTF">2012-06-15T02:42:33Z</dcterms:created>
  <dcterms:modified xsi:type="dcterms:W3CDTF">2019-10-24T06:53:45Z</dcterms:modified>
</cp:coreProperties>
</file>